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786" r:id="rId1"/>
  </p:sldMasterIdLst>
  <p:notesMasterIdLst>
    <p:notesMasterId r:id="rId3"/>
  </p:notesMasterIdLst>
  <p:sldIdLst>
    <p:sldId id="354" r:id="rId2"/>
  </p:sldIdLst>
  <p:sldSz cx="9144000" cy="6858000" type="screen4x3"/>
  <p:notesSz cx="7099300" cy="10234613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0503"/>
    <a:srgbClr val="00789E"/>
    <a:srgbClr val="993300"/>
    <a:srgbClr val="C5F1FF"/>
    <a:srgbClr val="00A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34" autoAdjust="0"/>
    <p:restoredTop sz="96322" autoAdjust="0"/>
  </p:normalViewPr>
  <p:slideViewPr>
    <p:cSldViewPr>
      <p:cViewPr>
        <p:scale>
          <a:sx n="100" d="100"/>
          <a:sy n="100" d="100"/>
        </p:scale>
        <p:origin x="-808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E2F52F25-00DC-4EA4-8348-9CA1413C0BF9}" type="datetimeFigureOut">
              <a:rPr lang="es-ES" smtClean="0"/>
              <a:pPr/>
              <a:t>18/5/15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EE116F6-2B11-4F02-A88E-9946D3A011B9}" type="slidenum">
              <a:rPr lang="es-ES" smtClean="0"/>
              <a:pPr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5570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C34CA-6763-40F3-A191-70C98F1C516B}" type="slidenum">
              <a:rPr lang="en-US" altLang="ko-KR" smtClean="0"/>
              <a:pPr/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A67D5-B75A-47BE-9507-7100B70F1DFD}" type="slidenum">
              <a:rPr lang="en-US" altLang="ko-KR" smtClean="0"/>
              <a:pPr/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BD79F-644A-46E6-A692-717A78F6FA9A}" type="slidenum">
              <a:rPr lang="en-US" altLang="ko-KR" smtClean="0"/>
              <a:pPr/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682AC-3859-48D3-85B1-B7472C778258}" type="slidenum">
              <a:rPr lang="en-US" altLang="ko-KR" smtClean="0"/>
              <a:pPr/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2473C-FF64-4002-B71A-EF3FC5704B58}" type="slidenum">
              <a:rPr lang="en-US" altLang="ko-KR" smtClean="0"/>
              <a:pPr/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A0EF0-FF7C-49E4-AD52-277CBD449F8C}" type="slidenum">
              <a:rPr lang="en-US" altLang="ko-KR" smtClean="0"/>
              <a:pPr/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9296E-E2A0-460A-A4E6-8B2745100916}" type="slidenum">
              <a:rPr lang="en-US" altLang="ko-KR" smtClean="0"/>
              <a:pPr/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874B4-1CB4-44DA-98E2-D7242E3510A1}" type="slidenum">
              <a:rPr lang="en-US" altLang="ko-KR" smtClean="0"/>
              <a:pPr/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1CE57-4E64-4449-81A4-3D145AAB1E4C}" type="slidenum">
              <a:rPr lang="en-US" altLang="ko-KR" smtClean="0"/>
              <a:pPr/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E253A-83F1-4070-A9DB-C4DAA5578F17}" type="slidenum">
              <a:rPr lang="en-US" altLang="ko-KR" smtClean="0"/>
              <a:pPr/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819BD-A924-4641-A429-F827FE5EEB83}" type="slidenum">
              <a:rPr lang="en-US" altLang="ko-KR" smtClean="0"/>
              <a:pPr/>
              <a:t>‹Nr.›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ko-K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ko-K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54909-73F9-4D8E-8F5F-45A6F71D8F71}" type="slidenum">
              <a:rPr lang="en-US" altLang="ko-KR" smtClean="0"/>
              <a:pPr/>
              <a:t>‹Nr.›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39552" y="1124744"/>
            <a:ext cx="4032448" cy="145167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000" dirty="0" smtClean="0"/>
              <a:t>Old </a:t>
            </a:r>
            <a:r>
              <a:rPr lang="es-ES" sz="2000" dirty="0" err="1" smtClean="0"/>
              <a:t>people</a:t>
            </a:r>
            <a:r>
              <a:rPr lang="es-ES" sz="2000" dirty="0" smtClean="0"/>
              <a:t> </a:t>
            </a:r>
            <a:r>
              <a:rPr lang="es-ES" sz="2000" dirty="0" err="1"/>
              <a:t>p</a:t>
            </a:r>
            <a:r>
              <a:rPr lang="es-ES" sz="2000" dirty="0" err="1" smtClean="0"/>
              <a:t>articipation</a:t>
            </a:r>
            <a:r>
              <a:rPr lang="es-ES" sz="2000" dirty="0" smtClean="0"/>
              <a:t>, </a:t>
            </a:r>
          </a:p>
          <a:p>
            <a:pPr algn="ctr">
              <a:lnSpc>
                <a:spcPct val="150000"/>
              </a:lnSpc>
            </a:pPr>
            <a:r>
              <a:rPr lang="es-ES" sz="2000" dirty="0" smtClean="0"/>
              <a:t>non-</a:t>
            </a:r>
            <a:r>
              <a:rPr lang="es-ES" sz="2000" dirty="0" err="1" smtClean="0"/>
              <a:t>discrimination</a:t>
            </a:r>
            <a:r>
              <a:rPr lang="es-ES" sz="2000" dirty="0" smtClean="0"/>
              <a:t> </a:t>
            </a:r>
            <a:r>
              <a:rPr lang="es-ES" sz="2000" dirty="0"/>
              <a:t> </a:t>
            </a:r>
            <a:r>
              <a:rPr lang="es-ES" sz="2000" dirty="0" smtClean="0"/>
              <a:t>and </a:t>
            </a:r>
            <a:r>
              <a:rPr lang="es-ES" sz="2000" dirty="0" smtClean="0"/>
              <a:t>social</a:t>
            </a:r>
          </a:p>
          <a:p>
            <a:pPr algn="ctr">
              <a:lnSpc>
                <a:spcPct val="150000"/>
              </a:lnSpc>
            </a:pPr>
            <a:r>
              <a:rPr lang="es-ES" sz="2000" dirty="0" smtClean="0"/>
              <a:t> </a:t>
            </a:r>
            <a:r>
              <a:rPr lang="es-ES" sz="2000" dirty="0" err="1" smtClean="0"/>
              <a:t>inclusion</a:t>
            </a:r>
            <a:r>
              <a:rPr lang="es-ES" sz="2000" dirty="0" smtClean="0"/>
              <a:t> </a:t>
            </a:r>
            <a:r>
              <a:rPr lang="es-ES" sz="2000" dirty="0" err="1" smtClean="0"/>
              <a:t>promotion</a:t>
            </a:r>
            <a:endParaRPr lang="es-ES" sz="2000" dirty="0"/>
          </a:p>
        </p:txBody>
      </p:sp>
      <p:sp>
        <p:nvSpPr>
          <p:cNvPr id="4" name="3 CuadroTexto"/>
          <p:cNvSpPr txBox="1"/>
          <p:nvPr/>
        </p:nvSpPr>
        <p:spPr>
          <a:xfrm>
            <a:off x="4860032" y="1124744"/>
            <a:ext cx="4032448" cy="145167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000" dirty="0" err="1" smtClean="0"/>
              <a:t>Creation</a:t>
            </a:r>
            <a:r>
              <a:rPr lang="es-ES" sz="2000" dirty="0" smtClean="0"/>
              <a:t> of a </a:t>
            </a:r>
            <a:r>
              <a:rPr lang="es-ES" sz="2000" dirty="0" err="1" smtClean="0"/>
              <a:t>favourin</a:t>
            </a:r>
            <a:r>
              <a:rPr lang="es-ES" sz="2000" dirty="0" err="1" smtClean="0"/>
              <a:t>g</a:t>
            </a:r>
            <a:r>
              <a:rPr lang="es-ES" sz="2000" dirty="0" smtClean="0"/>
              <a:t> </a:t>
            </a:r>
            <a:r>
              <a:rPr lang="es-ES" sz="2000" dirty="0" err="1" smtClean="0"/>
              <a:t>environment</a:t>
            </a:r>
            <a:r>
              <a:rPr lang="es-ES" sz="2000" dirty="0" smtClean="0"/>
              <a:t> </a:t>
            </a:r>
            <a:r>
              <a:rPr lang="es-ES" sz="2000" dirty="0" err="1" smtClean="0"/>
              <a:t>for</a:t>
            </a:r>
            <a:r>
              <a:rPr lang="es-ES" sz="2000" dirty="0" smtClean="0"/>
              <a:t> </a:t>
            </a:r>
            <a:r>
              <a:rPr lang="es-ES" sz="2000" dirty="0" err="1" smtClean="0"/>
              <a:t>health</a:t>
            </a:r>
            <a:r>
              <a:rPr lang="es-ES" sz="2000" dirty="0" smtClean="0"/>
              <a:t>, </a:t>
            </a:r>
            <a:r>
              <a:rPr lang="es-ES" sz="2000" dirty="0" smtClean="0"/>
              <a:t> </a:t>
            </a:r>
            <a:r>
              <a:rPr lang="es-ES" sz="2000" dirty="0" err="1" smtClean="0"/>
              <a:t>independence</a:t>
            </a:r>
            <a:r>
              <a:rPr lang="es-ES" sz="2000" dirty="0" smtClean="0"/>
              <a:t> and </a:t>
            </a:r>
            <a:r>
              <a:rPr lang="es-ES" sz="2000" dirty="0" smtClean="0"/>
              <a:t/>
            </a:r>
            <a:br>
              <a:rPr lang="es-ES" sz="2000" dirty="0" smtClean="0"/>
            </a:br>
            <a:r>
              <a:rPr lang="es-ES" sz="2000" dirty="0" smtClean="0"/>
              <a:t> </a:t>
            </a:r>
            <a:r>
              <a:rPr lang="es-ES" sz="2000" dirty="0" smtClean="0"/>
              <a:t>a </a:t>
            </a:r>
            <a:r>
              <a:rPr lang="es-ES" sz="2000" dirty="0" err="1" smtClean="0"/>
              <a:t>decent</a:t>
            </a:r>
            <a:r>
              <a:rPr lang="es-ES" sz="2000" dirty="0" smtClean="0"/>
              <a:t> </a:t>
            </a:r>
            <a:r>
              <a:rPr lang="es-ES" sz="2000" dirty="0" err="1" smtClean="0"/>
              <a:t>ageing</a:t>
            </a:r>
            <a:endParaRPr lang="es-ES" sz="2000" dirty="0" smtClean="0"/>
          </a:p>
        </p:txBody>
      </p:sp>
      <p:sp>
        <p:nvSpPr>
          <p:cNvPr id="5" name="4 CuadroTexto"/>
          <p:cNvSpPr txBox="1"/>
          <p:nvPr/>
        </p:nvSpPr>
        <p:spPr>
          <a:xfrm>
            <a:off x="467544" y="4941168"/>
            <a:ext cx="3960440" cy="145167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000" dirty="0" err="1" smtClean="0"/>
              <a:t>Promotion</a:t>
            </a:r>
            <a:r>
              <a:rPr lang="es-ES" sz="2000" dirty="0" smtClean="0"/>
              <a:t> of </a:t>
            </a:r>
            <a:r>
              <a:rPr lang="es-ES" sz="2000" dirty="0" err="1" smtClean="0"/>
              <a:t>the</a:t>
            </a:r>
            <a:r>
              <a:rPr lang="es-ES" sz="2000" dirty="0" smtClean="0"/>
              <a:t> </a:t>
            </a:r>
            <a:r>
              <a:rPr lang="es-ES" sz="2000" dirty="0" err="1" smtClean="0"/>
              <a:t>working</a:t>
            </a:r>
            <a:r>
              <a:rPr lang="es-ES" sz="2000" dirty="0" smtClean="0"/>
              <a:t> </a:t>
            </a:r>
            <a:r>
              <a:rPr lang="es-ES" sz="2000" dirty="0" err="1" smtClean="0"/>
              <a:t>live</a:t>
            </a:r>
            <a:endParaRPr lang="es-ES" sz="2000" dirty="0" smtClean="0"/>
          </a:p>
          <a:p>
            <a:pPr algn="ctr">
              <a:lnSpc>
                <a:spcPct val="150000"/>
              </a:lnSpc>
            </a:pPr>
            <a:r>
              <a:rPr lang="es-ES" sz="2000" dirty="0" smtClean="0"/>
              <a:t> </a:t>
            </a:r>
            <a:r>
              <a:rPr lang="es-ES" sz="2000" dirty="0" err="1" smtClean="0"/>
              <a:t>extension</a:t>
            </a:r>
            <a:r>
              <a:rPr lang="es-ES" sz="2000" dirty="0" smtClean="0"/>
              <a:t> and </a:t>
            </a:r>
            <a:r>
              <a:rPr lang="es-ES" sz="2000" dirty="0" err="1" smtClean="0"/>
              <a:t>employment</a:t>
            </a:r>
            <a:r>
              <a:rPr lang="es-ES" sz="2000" dirty="0" smtClean="0"/>
              <a:t> </a:t>
            </a:r>
          </a:p>
          <a:p>
            <a:pPr algn="ctr">
              <a:lnSpc>
                <a:spcPct val="150000"/>
              </a:lnSpc>
            </a:pPr>
            <a:r>
              <a:rPr lang="es-ES" sz="2000" dirty="0" err="1" smtClean="0"/>
              <a:t>enlargement</a:t>
            </a:r>
            <a:endParaRPr lang="es-ES" sz="2000" dirty="0" smtClean="0"/>
          </a:p>
        </p:txBody>
      </p:sp>
      <p:sp>
        <p:nvSpPr>
          <p:cNvPr id="6" name="5 CuadroTexto"/>
          <p:cNvSpPr txBox="1"/>
          <p:nvPr/>
        </p:nvSpPr>
        <p:spPr>
          <a:xfrm>
            <a:off x="5292080" y="4941168"/>
            <a:ext cx="3312368" cy="145167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000" dirty="0" err="1" smtClean="0"/>
              <a:t>Boosting</a:t>
            </a:r>
            <a:r>
              <a:rPr lang="es-ES" sz="2000" dirty="0" smtClean="0"/>
              <a:t> of </a:t>
            </a:r>
            <a:r>
              <a:rPr lang="es-ES" sz="2000" dirty="0" err="1" smtClean="0"/>
              <a:t>s</a:t>
            </a:r>
            <a:r>
              <a:rPr lang="es-ES" sz="2000" dirty="0" err="1" smtClean="0"/>
              <a:t>olidarity</a:t>
            </a:r>
            <a:r>
              <a:rPr lang="es-ES" sz="2000" dirty="0" smtClean="0"/>
              <a:t> and</a:t>
            </a:r>
          </a:p>
          <a:p>
            <a:pPr algn="ctr">
              <a:lnSpc>
                <a:spcPct val="150000"/>
              </a:lnSpc>
            </a:pPr>
            <a:r>
              <a:rPr lang="es-ES" sz="2000" dirty="0" smtClean="0"/>
              <a:t> dialogue </a:t>
            </a:r>
            <a:r>
              <a:rPr lang="es-ES" sz="2000" dirty="0" err="1" smtClean="0"/>
              <a:t>among</a:t>
            </a:r>
            <a:r>
              <a:rPr lang="es-ES" sz="2000" dirty="0" smtClean="0"/>
              <a:t> </a:t>
            </a:r>
            <a:r>
              <a:rPr lang="es-ES" sz="2000" dirty="0" err="1" smtClean="0"/>
              <a:t>generations</a:t>
            </a:r>
            <a:r>
              <a:rPr lang="es-ES" sz="2000" dirty="0" smtClean="0"/>
              <a:t> </a:t>
            </a:r>
            <a:r>
              <a:rPr lang="es-ES" sz="2000" dirty="0" smtClean="0"/>
              <a:t/>
            </a:r>
            <a:br>
              <a:rPr lang="es-ES" sz="2000" dirty="0" smtClean="0"/>
            </a:br>
            <a:endParaRPr lang="es-ES" sz="2000" dirty="0" smtClean="0"/>
          </a:p>
        </p:txBody>
      </p:sp>
      <p:grpSp>
        <p:nvGrpSpPr>
          <p:cNvPr id="2" name="25 Grupo"/>
          <p:cNvGrpSpPr/>
          <p:nvPr/>
        </p:nvGrpSpPr>
        <p:grpSpPr>
          <a:xfrm>
            <a:off x="2843808" y="3140968"/>
            <a:ext cx="3681933" cy="1512168"/>
            <a:chOff x="3203848" y="3140968"/>
            <a:chExt cx="3681933" cy="1512168"/>
          </a:xfrm>
        </p:grpSpPr>
        <p:sp>
          <p:nvSpPr>
            <p:cNvPr id="9" name="8 Rectángulo"/>
            <p:cNvSpPr/>
            <p:nvPr/>
          </p:nvSpPr>
          <p:spPr>
            <a:xfrm>
              <a:off x="3213373" y="3206452"/>
              <a:ext cx="3672408" cy="144668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7 CuadroTexto"/>
            <p:cNvSpPr txBox="1"/>
            <p:nvPr/>
          </p:nvSpPr>
          <p:spPr>
            <a:xfrm>
              <a:off x="3203848" y="3140968"/>
              <a:ext cx="3672408" cy="1451679"/>
            </a:xfrm>
            <a:prstGeom prst="rect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s-ES" sz="2000" dirty="0" smtClean="0">
                  <a:solidFill>
                    <a:srgbClr val="0070C0"/>
                  </a:solidFill>
                  <a:latin typeface="Antique Olive" pitchFamily="34" charset="0"/>
                </a:rPr>
                <a:t>MINISTERIAL DECLARATION</a:t>
              </a:r>
            </a:p>
            <a:p>
              <a:pPr algn="ctr">
                <a:lnSpc>
                  <a:spcPct val="150000"/>
                </a:lnSpc>
              </a:pPr>
              <a:r>
                <a:rPr lang="es-ES" sz="2000" dirty="0" smtClean="0">
                  <a:solidFill>
                    <a:srgbClr val="0070C0"/>
                  </a:solidFill>
                  <a:latin typeface="Antique Olive" pitchFamily="34" charset="0"/>
                </a:rPr>
                <a:t>OF VIENNA</a:t>
              </a:r>
              <a:endParaRPr lang="es-ES" sz="2000" dirty="0" smtClean="0">
                <a:solidFill>
                  <a:srgbClr val="0070C0"/>
                </a:solidFill>
                <a:latin typeface="Antique Olive" pitchFamily="34" charset="0"/>
              </a:endParaRPr>
            </a:p>
            <a:p>
              <a:pPr algn="ctr">
                <a:lnSpc>
                  <a:spcPct val="150000"/>
                </a:lnSpc>
              </a:pPr>
              <a:r>
                <a:rPr lang="es-ES" sz="2000" dirty="0" smtClean="0">
                  <a:solidFill>
                    <a:srgbClr val="0070C0"/>
                  </a:solidFill>
                  <a:latin typeface="Antique Olive" pitchFamily="34" charset="0"/>
                </a:rPr>
                <a:t>2012</a:t>
              </a:r>
            </a:p>
          </p:txBody>
        </p:sp>
      </p:grpSp>
      <p:cxnSp>
        <p:nvCxnSpPr>
          <p:cNvPr id="10" name="9 Conector recto de flecha"/>
          <p:cNvCxnSpPr/>
          <p:nvPr/>
        </p:nvCxnSpPr>
        <p:spPr>
          <a:xfrm>
            <a:off x="1835696" y="2708920"/>
            <a:ext cx="792088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 flipH="1">
            <a:off x="6588224" y="2636912"/>
            <a:ext cx="936104" cy="7920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 flipV="1">
            <a:off x="1763688" y="4293096"/>
            <a:ext cx="936104" cy="5760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 de flecha"/>
          <p:cNvCxnSpPr/>
          <p:nvPr/>
        </p:nvCxnSpPr>
        <p:spPr>
          <a:xfrm flipH="1" flipV="1">
            <a:off x="6588224" y="4149080"/>
            <a:ext cx="936104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1214</TotalTime>
  <Words>45</Words>
  <Application>Microsoft Macintosh PowerPoint</Application>
  <PresentationFormat>Presentación en pantalla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Calibri</vt:lpstr>
      <vt:lpstr>Antique Olive</vt:lpstr>
      <vt:lpstr>굴림</vt:lpstr>
      <vt:lpstr>Tema de Office</vt:lpstr>
      <vt:lpstr>Presentación de PowerPoint</vt:lpstr>
    </vt:vector>
  </TitlesOfParts>
  <Company>(주)윤디자인연구소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art5</dc:creator>
  <cp:lastModifiedBy>Maria José Dorado Sánchez</cp:lastModifiedBy>
  <cp:revision>144</cp:revision>
  <dcterms:created xsi:type="dcterms:W3CDTF">2001-07-24T02:41:22Z</dcterms:created>
  <dcterms:modified xsi:type="dcterms:W3CDTF">2015-05-18T16:52:04Z</dcterms:modified>
</cp:coreProperties>
</file>