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74" r:id="rId1"/>
  </p:sldMasterIdLst>
  <p:notesMasterIdLst>
    <p:notesMasterId r:id="rId6"/>
  </p:notesMasterIdLst>
  <p:sldIdLst>
    <p:sldId id="323" r:id="rId2"/>
    <p:sldId id="328" r:id="rId3"/>
    <p:sldId id="352" r:id="rId4"/>
    <p:sldId id="325" r:id="rId5"/>
  </p:sldIdLst>
  <p:sldSz cx="9144000" cy="6858000" type="screen4x3"/>
  <p:notesSz cx="7099300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503"/>
    <a:srgbClr val="00789E"/>
    <a:srgbClr val="993300"/>
    <a:srgbClr val="C5F1FF"/>
    <a:srgbClr val="00A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4" autoAdjust="0"/>
    <p:restoredTop sz="96322" autoAdjust="0"/>
  </p:normalViewPr>
  <p:slideViewPr>
    <p:cSldViewPr>
      <p:cViewPr>
        <p:scale>
          <a:sx n="100" d="100"/>
          <a:sy n="100" d="100"/>
        </p:scale>
        <p:origin x="-808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2F52F25-00DC-4EA4-8348-9CA1413C0BF9}" type="datetimeFigureOut">
              <a:rPr lang="es-ES" smtClean="0"/>
              <a:pPr/>
              <a:t>18/5/15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EE116F6-2B11-4F02-A88E-9946D3A011B9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4918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95523" y="4895100"/>
            <a:ext cx="5678446" cy="46059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BE" altLang="es-ES" sz="1900" dirty="0"/>
          </a:p>
          <a:p>
            <a:endParaRPr lang="en-AU" altLang="es-E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804763" indent="-309524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238098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733337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228576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723815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219054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714293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4209532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5D357B-BC0F-45A9-AC74-98B1E63BAB84}" type="slidenum">
              <a:rPr lang="en-AU">
                <a:latin typeface="Calibri" panose="020F0502020204030204" pitchFamily="34" charset="0"/>
              </a:rPr>
              <a:pPr eaLnBrk="1" hangingPunct="1"/>
              <a:t>1</a:t>
            </a:fld>
            <a:endParaRPr lang="en-A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716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AU" altLang="es-ES" sz="1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804763" indent="-309524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238098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733337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228576" indent="-24762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723815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3219054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714293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4209532" indent="-24762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4FD2602-02D4-4D3F-9681-554A0B437A51}" type="slidenum">
              <a:rPr lang="en-AU">
                <a:latin typeface="Calibri" panose="020F0502020204030204" pitchFamily="34" charset="0"/>
              </a:rPr>
              <a:pPr eaLnBrk="1" hangingPunct="1"/>
              <a:t>2</a:t>
            </a:fld>
            <a:endParaRPr lang="en-AU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004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6AB36E-BDC3-4370-93BB-55F0F7B4CFD1}" type="slidenum">
              <a:rPr lang="es-ES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9519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 descr="E:\배경추가\J27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9875" cy="6867525"/>
          </a:xfrm>
          <a:prstGeom prst="rect">
            <a:avLst/>
          </a:prstGeom>
          <a:noFill/>
        </p:spPr>
      </p:pic>
      <p:sp>
        <p:nvSpPr>
          <p:cNvPr id="1034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1981200"/>
            <a:ext cx="7772400" cy="838200"/>
          </a:xfrm>
        </p:spPr>
        <p:txBody>
          <a:bodyPr/>
          <a:lstStyle>
            <a:lvl1pPr algn="r">
              <a:defRPr sz="4500">
                <a:solidFill>
                  <a:srgbClr val="F66234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038600" y="2895600"/>
            <a:ext cx="4572000" cy="914400"/>
          </a:xfrm>
        </p:spPr>
        <p:txBody>
          <a:bodyPr/>
          <a:lstStyle>
            <a:lvl1pPr marL="0" indent="0" algn="r">
              <a:buFontTx/>
              <a:buNone/>
              <a:defRPr sz="2800">
                <a:solidFill>
                  <a:srgbClr val="452ACE"/>
                </a:solidFill>
              </a:defRPr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DC34CA-6763-40F3-A191-70C98F1C516B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A67D5-B75A-47BE-9507-7100B70F1DFD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019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019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BD79F-644A-46E6-A692-717A78F6FA9A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682AC-3859-48D3-85B1-B7472C778258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2473C-FF64-4002-B71A-EF3FC5704B58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00200" y="1219200"/>
            <a:ext cx="3352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219200"/>
            <a:ext cx="3352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A0EF0-FF7C-49E4-AD52-277CBD449F8C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9296E-E2A0-460A-A4E6-8B2745100916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874B4-1CB4-44DA-98E2-D7242E3510A1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1CE57-4E64-4449-81A4-3D145AAB1E4C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E253A-83F1-4070-A9DB-C4DAA5578F17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19BD-A924-4641-A429-F827FE5EEB83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2" descr="E:\배경추가\J27\4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59875" cy="6867525"/>
          </a:xfrm>
          <a:prstGeom prst="rect">
            <a:avLst/>
          </a:prstGeom>
          <a:noFill/>
        </p:spPr>
      </p:pic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219200"/>
            <a:ext cx="6858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endParaRPr lang="en-US" altLang="ko-KR"/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endParaRPr lang="en-US" altLang="ko-KR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fld id="{57A54909-73F9-4D8E-8F5F-45A6F71D8F71}" type="slidenum">
              <a:rPr lang="en-US" altLang="ko-KR"/>
              <a:pPr/>
              <a:t>‹Nr.›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3000">
          <a:solidFill>
            <a:srgbClr val="FDBD1D"/>
          </a:solidFill>
          <a:latin typeface="-윤명조240" pitchFamily="18" charset="-127"/>
          <a:ea typeface="-윤명조240" pitchFamily="18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2200">
          <a:solidFill>
            <a:srgbClr val="283048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•"/>
        <a:defRPr kumimoji="1" sz="2000">
          <a:solidFill>
            <a:srgbClr val="283048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1900">
          <a:solidFill>
            <a:srgbClr val="283048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•"/>
        <a:defRPr kumimoji="1" sz="1700">
          <a:solidFill>
            <a:srgbClr val="283048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•"/>
        <a:defRPr kumimoji="1" sz="1600">
          <a:solidFill>
            <a:srgbClr val="283048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•"/>
        <a:defRPr kumimoji="1" sz="1600">
          <a:solidFill>
            <a:srgbClr val="283048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•"/>
        <a:defRPr kumimoji="1" sz="1600">
          <a:solidFill>
            <a:srgbClr val="283048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•"/>
        <a:defRPr kumimoji="1" sz="1600">
          <a:solidFill>
            <a:srgbClr val="283048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•"/>
        <a:defRPr kumimoji="1" sz="1600">
          <a:solidFill>
            <a:srgbClr val="283048"/>
          </a:solidFill>
          <a:latin typeface="+mn-lt"/>
          <a:ea typeface="+mn-ea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5736" y="1700808"/>
            <a:ext cx="6696744" cy="936104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“</a:t>
            </a:r>
            <a:r>
              <a:rPr lang="es-ES" dirty="0" err="1">
                <a:solidFill>
                  <a:srgbClr val="62525A"/>
                </a:solidFill>
                <a:latin typeface="Arial" charset="0"/>
              </a:rPr>
              <a:t>B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aby</a:t>
            </a:r>
            <a:r>
              <a:rPr lang="es-ES" dirty="0">
                <a:solidFill>
                  <a:srgbClr val="62525A"/>
                </a:solidFill>
                <a:latin typeface="Arial" charset="0"/>
              </a:rPr>
              <a:t>-boom"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generation</a:t>
            </a: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 retires</a:t>
            </a:r>
            <a:endParaRPr lang="es-ES" dirty="0">
              <a:solidFill>
                <a:srgbClr val="62525A"/>
              </a:solidFill>
              <a:latin typeface="Arial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Young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incorporation</a:t>
            </a: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to</a:t>
            </a:r>
            <a:r>
              <a:rPr lang="es-ES" dirty="0">
                <a:solidFill>
                  <a:srgbClr val="62525A"/>
                </a:solidFill>
                <a:latin typeface="Arial" charset="0"/>
              </a:rPr>
              <a:t>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labour</a:t>
            </a: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market</a:t>
            </a: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 </a:t>
            </a:r>
            <a:r>
              <a:rPr lang="es-ES" dirty="0" err="1" smtClean="0">
                <a:solidFill>
                  <a:srgbClr val="62525A"/>
                </a:solidFill>
                <a:latin typeface="Arial" charset="0"/>
              </a:rPr>
              <a:t>disminises</a:t>
            </a: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/>
            </a:r>
            <a:br>
              <a:rPr lang="es-ES" dirty="0" smtClean="0">
                <a:solidFill>
                  <a:srgbClr val="62525A"/>
                </a:solidFill>
                <a:latin typeface="Arial" charset="0"/>
              </a:rPr>
            </a:br>
            <a:r>
              <a:rPr lang="es-ES" dirty="0" smtClean="0">
                <a:solidFill>
                  <a:srgbClr val="62525A"/>
                </a:solidFill>
                <a:latin typeface="Arial" charset="0"/>
              </a:rPr>
              <a:t> </a:t>
            </a:r>
            <a:endParaRPr lang="es-ES" dirty="0">
              <a:solidFill>
                <a:srgbClr val="62525A"/>
              </a:solidFill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67744" y="1124744"/>
            <a:ext cx="590465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s-ES" sz="2200" kern="0" dirty="0" err="1" smtClean="0">
                <a:solidFill>
                  <a:srgbClr val="283048"/>
                </a:solidFill>
                <a:latin typeface="Arial" pitchFamily="34" charset="0"/>
                <a:ea typeface="+mn-ea"/>
                <a:cs typeface="Arial" pitchFamily="34" charset="0"/>
              </a:rPr>
              <a:t>Turning</a:t>
            </a:r>
            <a:r>
              <a:rPr lang="es-ES" sz="2200" kern="0" dirty="0" smtClean="0">
                <a:solidFill>
                  <a:srgbClr val="283048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s-ES" sz="2200" kern="0" dirty="0" err="1" smtClean="0">
                <a:solidFill>
                  <a:srgbClr val="283048"/>
                </a:solidFill>
                <a:latin typeface="Arial" pitchFamily="34" charset="0"/>
                <a:ea typeface="+mn-ea"/>
                <a:cs typeface="Arial" pitchFamily="34" charset="0"/>
              </a:rPr>
              <a:t>point</a:t>
            </a:r>
            <a:r>
              <a:rPr lang="es-ES" sz="2200" kern="0" dirty="0" smtClean="0">
                <a:solidFill>
                  <a:srgbClr val="283048"/>
                </a:solidFill>
                <a:latin typeface="Arial" pitchFamily="34" charset="0"/>
                <a:ea typeface="+mn-ea"/>
                <a:cs typeface="Arial" pitchFamily="34" charset="0"/>
              </a:rPr>
              <a:t>:</a:t>
            </a:r>
            <a:endParaRPr kumimoji="1" lang="es-ES" sz="2200" b="0" i="0" u="none" strike="noStrike" kern="0" cap="none" spc="0" normalizeH="0" baseline="0" noProof="0" dirty="0" smtClean="0">
              <a:ln>
                <a:noFill/>
              </a:ln>
              <a:solidFill>
                <a:srgbClr val="283048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40080"/>
              </p:ext>
            </p:extLst>
          </p:nvPr>
        </p:nvGraphicFramePr>
        <p:xfrm>
          <a:off x="1331640" y="2911951"/>
          <a:ext cx="7704856" cy="2965272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963107"/>
                <a:gridCol w="963107"/>
                <a:gridCol w="963107"/>
                <a:gridCol w="963107"/>
                <a:gridCol w="963107"/>
                <a:gridCol w="963107"/>
                <a:gridCol w="963107"/>
                <a:gridCol w="963107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2010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2020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2030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2040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2050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2060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i="0" u="none" strike="noStrike" kern="1200" baseline="0" dirty="0" smtClean="0">
                        <a:solidFill>
                          <a:schemeClr val="tx1"/>
                        </a:solidFill>
                        <a:latin typeface="Arial"/>
                        <a:ea typeface="-윤명조240"/>
                        <a:cs typeface="Arial"/>
                      </a:endParaRPr>
                    </a:p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% </a:t>
                      </a:r>
                      <a:r>
                        <a:rPr lang="en-GB" sz="12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Variation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-윤명조240"/>
                        <a:cs typeface="Arial"/>
                      </a:endParaRPr>
                    </a:p>
                    <a:p>
                      <a:pPr marL="0" algn="ct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2008-60</a:t>
                      </a:r>
                      <a:endParaRPr lang="en-GB" sz="1800" b="0" i="0" u="none" strike="noStrike" dirty="0">
                        <a:latin typeface="Arial"/>
                      </a:endParaRPr>
                    </a:p>
                    <a:p>
                      <a:pPr marL="0" algn="ctr" rtl="0" eaLnBrk="1" fontAlgn="base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Arial"/>
                          <a:ea typeface="-윤명조240"/>
                          <a:cs typeface="Arial"/>
                        </a:rPr>
                        <a:t> </a:t>
                      </a:r>
                      <a:endParaRPr lang="en-GB" sz="1200" b="0" i="0" u="none" strike="noStrike" kern="1200" baseline="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68580" marR="68580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EU 27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Population </a:t>
                      </a:r>
                      <a:endParaRPr lang="en-GB" sz="1050" b="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(&gt;65)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Milions</a:t>
                      </a:r>
                      <a:endParaRPr lang="en-GB" sz="1050" b="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86.8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103.1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122.5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139.6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148.4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151.5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i="0" baseline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79%</a:t>
                      </a:r>
                      <a:endParaRPr lang="en-GB" sz="1400" b="1" i="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72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Very old population  </a:t>
                      </a:r>
                      <a:endParaRPr lang="en-GB" sz="1050" b="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(&gt;80)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Millions</a:t>
                      </a:r>
                      <a:endParaRPr lang="fr-BE" sz="1050" b="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23.3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29.3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36.0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46.1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56.6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61.4</a:t>
                      </a:r>
                      <a:endParaRPr lang="es-ES" sz="1400" b="1" i="0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sng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181.1%</a:t>
                      </a:r>
                      <a:endParaRPr lang="es-ES" sz="1400" b="1" i="0" u="sng" kern="1200" baseline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Market force</a:t>
                      </a:r>
                      <a:endParaRPr lang="fr-BE" sz="1050" b="0" kern="120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(15-65)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Milions</a:t>
                      </a:r>
                      <a:endParaRPr lang="en-GB" sz="1050" b="0" kern="1200" baseline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336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330.3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321.6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309.5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298.4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290.4</a:t>
                      </a:r>
                      <a:endParaRPr lang="en-GB" sz="1400" b="1" i="0" kern="1200" baseline="0" dirty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b="1" i="0" kern="1200" baseline="0" dirty="0" smtClean="0">
                          <a:solidFill>
                            <a:srgbClr val="BB0503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-13.6%</a:t>
                      </a:r>
                      <a:endParaRPr lang="es-ES" sz="1400" b="1" i="0" kern="1200" baseline="0" dirty="0" smtClean="0">
                        <a:solidFill>
                          <a:srgbClr val="BB0503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3"/>
          <p:cNvSpPr/>
          <p:nvPr/>
        </p:nvSpPr>
        <p:spPr>
          <a:xfrm>
            <a:off x="3243345" y="4580656"/>
            <a:ext cx="5505119" cy="1944688"/>
          </a:xfrm>
          <a:prstGeom prst="rightArrow">
            <a:avLst/>
          </a:prstGeom>
          <a:solidFill>
            <a:srgbClr val="00789E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800" dirty="0">
              <a:solidFill>
                <a:srgbClr val="0078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ight Arrow 3"/>
          <p:cNvSpPr/>
          <p:nvPr/>
        </p:nvSpPr>
        <p:spPr>
          <a:xfrm>
            <a:off x="3387361" y="4580656"/>
            <a:ext cx="4536504" cy="1944688"/>
          </a:xfrm>
          <a:prstGeom prst="rightArrow">
            <a:avLst/>
          </a:prstGeom>
          <a:solidFill>
            <a:srgbClr val="C5F1F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rgbClr val="0078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 bwMode="auto">
          <a:xfrm>
            <a:off x="1345357" y="1339627"/>
            <a:ext cx="7488832" cy="2089373"/>
          </a:xfrm>
          <a:prstGeom prst="rect">
            <a:avLst/>
          </a:prstGeom>
          <a:solidFill>
            <a:srgbClr val="00789E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10 Rectángulo"/>
          <p:cNvSpPr/>
          <p:nvPr/>
        </p:nvSpPr>
        <p:spPr bwMode="auto">
          <a:xfrm>
            <a:off x="1259632" y="1196752"/>
            <a:ext cx="7488832" cy="2088231"/>
          </a:xfrm>
          <a:prstGeom prst="rect">
            <a:avLst/>
          </a:prstGeom>
          <a:solidFill>
            <a:srgbClr val="C5F1FF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331640" y="1340248"/>
            <a:ext cx="7344816" cy="1800721"/>
          </a:xfrm>
        </p:spPr>
        <p:txBody>
          <a:bodyPr/>
          <a:lstStyle/>
          <a:p>
            <a:pPr marL="0" indent="0">
              <a:lnSpc>
                <a:spcPct val="150000"/>
              </a:lnSpc>
              <a:buClr>
                <a:srgbClr val="862E59"/>
              </a:buClr>
              <a:buFontTx/>
              <a:buNone/>
            </a:pP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Active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ageing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means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remain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participating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in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the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labour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force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,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develop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other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non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monetary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productive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activities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and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to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live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/>
            </a:r>
            <a:b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</a:b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healthy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 and </a:t>
            </a:r>
            <a:r>
              <a:rPr lang="es-ES" altLang="es-ES" sz="2000" i="0" dirty="0" err="1" smtClean="0">
                <a:solidFill>
                  <a:srgbClr val="62525A"/>
                </a:solidFill>
                <a:latin typeface="Arial" panose="020B0604020202020204" pitchFamily="34" charset="0"/>
              </a:rPr>
              <a:t>independently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. (WHO, </a:t>
            </a:r>
            <a:r>
              <a:rPr lang="es-ES" altLang="es-ES" sz="2000" i="0" dirty="0" smtClean="0">
                <a:solidFill>
                  <a:srgbClr val="62525A"/>
                </a:solidFill>
                <a:latin typeface="Arial" panose="020B0604020202020204" pitchFamily="34" charset="0"/>
              </a:rPr>
              <a:t>2002) </a:t>
            </a:r>
          </a:p>
        </p:txBody>
      </p:sp>
      <p:sp>
        <p:nvSpPr>
          <p:cNvPr id="14" name="Right Arrow 3"/>
          <p:cNvSpPr/>
          <p:nvPr/>
        </p:nvSpPr>
        <p:spPr>
          <a:xfrm>
            <a:off x="1554650" y="4580656"/>
            <a:ext cx="5505119" cy="1944688"/>
          </a:xfrm>
          <a:prstGeom prst="rightArrow">
            <a:avLst/>
          </a:prstGeom>
          <a:solidFill>
            <a:srgbClr val="00789E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800" dirty="0">
              <a:solidFill>
                <a:srgbClr val="0078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ight Arrow 3"/>
          <p:cNvSpPr/>
          <p:nvPr/>
        </p:nvSpPr>
        <p:spPr>
          <a:xfrm>
            <a:off x="1515153" y="4580656"/>
            <a:ext cx="4536504" cy="1944688"/>
          </a:xfrm>
          <a:prstGeom prst="rightArrow">
            <a:avLst/>
          </a:prstGeom>
          <a:solidFill>
            <a:srgbClr val="C5F1F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srgbClr val="00789E"/>
                </a:solidFill>
                <a:latin typeface="Arial" pitchFamily="34" charset="0"/>
                <a:cs typeface="Arial" pitchFamily="34" charset="0"/>
              </a:rPr>
              <a:t>Older people </a:t>
            </a:r>
            <a:r>
              <a:rPr lang="en-GB" dirty="0" smtClean="0">
                <a:solidFill>
                  <a:srgbClr val="00789E"/>
                </a:solidFill>
                <a:latin typeface="Arial" pitchFamily="34" charset="0"/>
                <a:cs typeface="Arial" pitchFamily="34" charset="0"/>
              </a:rPr>
              <a:t>un</a:t>
            </a:r>
            <a:r>
              <a:rPr lang="en-GB" dirty="0" smtClean="0">
                <a:solidFill>
                  <a:srgbClr val="00789E"/>
                </a:solidFill>
                <a:latin typeface="Arial" pitchFamily="34" charset="0"/>
                <a:cs typeface="Arial" pitchFamily="34" charset="0"/>
              </a:rPr>
              <a:t>explored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smtClean="0">
                <a:solidFill>
                  <a:srgbClr val="00789E"/>
                </a:solidFill>
                <a:latin typeface="Arial" pitchFamily="34" charset="0"/>
                <a:cs typeface="Arial" pitchFamily="34" charset="0"/>
              </a:rPr>
              <a:t> potential</a:t>
            </a:r>
            <a:endParaRPr lang="pl-PL" dirty="0">
              <a:solidFill>
                <a:srgbClr val="0078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1331640" y="3645024"/>
            <a:ext cx="748883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ctr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tabLst/>
              <a:defRPr/>
            </a:pPr>
            <a:r>
              <a:rPr kumimoji="1" lang="es-E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Investing</a:t>
            </a:r>
            <a:r>
              <a:rPr kumimoji="1" lang="es-ES" sz="2200" b="0" i="0" u="none" strike="noStrike" kern="0" cap="none" spc="0" normalizeH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in </a:t>
            </a:r>
            <a:r>
              <a:rPr kumimoji="1" lang="es-ES" sz="2200" b="0" i="0" u="none" strike="noStrike" kern="0" cap="none" spc="0" normalizeH="0" noProof="0" dirty="0" err="1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persons</a:t>
            </a:r>
            <a:r>
              <a:rPr kumimoji="1" lang="es-ES" sz="2200" b="0" i="0" u="none" strike="noStrike" kern="0" cap="none" spc="0" normalizeH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1" lang="es-ES" sz="2200" b="0" i="0" u="none" strike="noStrike" kern="0" cap="none" spc="0" normalizeH="0" noProof="0" dirty="0" err="1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to</a:t>
            </a:r>
            <a:r>
              <a:rPr kumimoji="1" lang="es-ES" sz="2200" b="0" i="0" u="none" strike="noStrike" kern="0" cap="none" spc="0" normalizeH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1" lang="es-ES" sz="2200" b="0" i="0" u="none" strike="noStrike" kern="0" cap="none" spc="0" normalizeH="0" noProof="0" dirty="0" err="1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reinforce</a:t>
            </a:r>
            <a:r>
              <a:rPr kumimoji="1" lang="es-ES" sz="2200" b="0" i="0" u="none" strike="noStrike" kern="0" cap="none" spc="0" normalizeH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1" lang="es-ES" sz="2200" b="0" i="0" u="none" strike="noStrike" kern="0" cap="none" spc="0" normalizeH="0" noProof="0" dirty="0" err="1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their</a:t>
            </a:r>
            <a:r>
              <a:rPr kumimoji="1" lang="es-ES" sz="2200" b="0" i="0" u="none" strike="noStrike" kern="0" cap="none" spc="0" normalizeH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1" lang="es-E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tabLst/>
              <a:defRPr/>
            </a:pPr>
            <a:r>
              <a:rPr kumimoji="1" lang="es-E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BB050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competences</a:t>
            </a:r>
            <a:r>
              <a:rPr kumimoji="1" lang="es-E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and </a:t>
            </a:r>
            <a:r>
              <a:rPr kumimoji="1" lang="es-E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BB0503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abilities</a:t>
            </a:r>
            <a:r>
              <a:rPr kumimoji="1" lang="es-E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789E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.</a:t>
            </a:r>
            <a:endParaRPr kumimoji="1" lang="es-ES" sz="2200" b="0" i="0" u="none" strike="noStrike" kern="0" cap="none" spc="0" normalizeH="0" baseline="0" noProof="0" dirty="0" smtClean="0">
              <a:ln>
                <a:noFill/>
              </a:ln>
              <a:solidFill>
                <a:srgbClr val="00789E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1556792"/>
            <a:ext cx="7380312" cy="4692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 bwMode="auto">
          <a:xfrm>
            <a:off x="1259632" y="2132856"/>
            <a:ext cx="7704856" cy="3312368"/>
          </a:xfrm>
          <a:prstGeom prst="rect">
            <a:avLst/>
          </a:prstGeom>
          <a:solidFill>
            <a:srgbClr val="00789E"/>
          </a:solidFill>
          <a:ln w="7938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85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007890"/>
            <a:ext cx="7704856" cy="3356778"/>
          </a:xfrm>
          <a:prstGeom prst="rect">
            <a:avLst/>
          </a:prstGeom>
          <a:noFill/>
          <a:ln w="7938" cap="flat" cmpd="sng">
            <a:noFill/>
            <a:prstDash val="solid"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013">
  <a:themeElements>
    <a:clrScheme name="B013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013">
      <a:majorFont>
        <a:latin typeface="-윤명조240"/>
        <a:ea typeface="-윤명조240"/>
        <a:cs typeface=""/>
      </a:majorFont>
      <a:minorFont>
        <a:latin typeface="-윤명조240"/>
        <a:ea typeface="-윤명조240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938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938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B013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013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013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013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013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013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013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</TotalTime>
  <Words>113</Words>
  <Application>Microsoft Macintosh PowerPoint</Application>
  <PresentationFormat>Presentación en pantalla (4:3)</PresentationFormat>
  <Paragraphs>52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-윤명조240</vt:lpstr>
      <vt:lpstr>굴림</vt:lpstr>
      <vt:lpstr>Calibri</vt:lpstr>
      <vt:lpstr>B013</vt:lpstr>
      <vt:lpstr>Presentación de PowerPoint</vt:lpstr>
      <vt:lpstr>Presentación de PowerPoint</vt:lpstr>
      <vt:lpstr>Presentación de PowerPoint</vt:lpstr>
      <vt:lpstr>Presentación de PowerPoint</vt:lpstr>
    </vt:vector>
  </TitlesOfParts>
  <Company>(주)윤디자인연구소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art5</dc:creator>
  <cp:lastModifiedBy>Maria José Dorado Sánchez</cp:lastModifiedBy>
  <cp:revision>145</cp:revision>
  <dcterms:created xsi:type="dcterms:W3CDTF">2001-07-24T02:41:22Z</dcterms:created>
  <dcterms:modified xsi:type="dcterms:W3CDTF">2015-05-18T16:45:03Z</dcterms:modified>
</cp:coreProperties>
</file>